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9"/>
  </p:notesMasterIdLst>
  <p:sldIdLst>
    <p:sldId id="358" r:id="rId2"/>
    <p:sldId id="360" r:id="rId3"/>
    <p:sldId id="356" r:id="rId4"/>
    <p:sldId id="359" r:id="rId5"/>
    <p:sldId id="361" r:id="rId6"/>
    <p:sldId id="363" r:id="rId7"/>
    <p:sldId id="364"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VwCrLWnarbz27/dac2sofA==" hashData="fiVeWsUCQrO/8J7IPOsHurIq7MrznXHKuzB/KtDCToyQiAmakppRMwq3R5CakXRYnwOJWARWTnDK+gK1CtsfNw=="/>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FF"/>
    <a:srgbClr val="FF0000"/>
    <a:srgbClr val="FFFF99"/>
    <a:srgbClr val="FF0066"/>
    <a:srgbClr val="FFFFFF"/>
    <a:srgbClr val="D2F2F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44" autoAdjust="0"/>
    <p:restoredTop sz="86400" autoAdjust="0"/>
  </p:normalViewPr>
  <p:slideViewPr>
    <p:cSldViewPr>
      <p:cViewPr varScale="1">
        <p:scale>
          <a:sx n="82" d="100"/>
          <a:sy n="82" d="100"/>
        </p:scale>
        <p:origin x="99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2</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3</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4</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5</a:t>
            </a:fld>
            <a:endParaRPr lang="en-US"/>
          </a:p>
        </p:txBody>
      </p:sp>
    </p:spTree>
    <p:extLst>
      <p:ext uri="{BB962C8B-B14F-4D97-AF65-F5344CB8AC3E}">
        <p14:creationId xmlns:p14="http://schemas.microsoft.com/office/powerpoint/2010/main" val="3069396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6</a:t>
            </a:fld>
            <a:endParaRPr lang="en-US"/>
          </a:p>
        </p:txBody>
      </p:sp>
    </p:spTree>
    <p:extLst>
      <p:ext uri="{BB962C8B-B14F-4D97-AF65-F5344CB8AC3E}">
        <p14:creationId xmlns:p14="http://schemas.microsoft.com/office/powerpoint/2010/main" val="646813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7</a:t>
            </a:fld>
            <a:endParaRPr lang="en-US"/>
          </a:p>
        </p:txBody>
      </p:sp>
    </p:spTree>
    <p:extLst>
      <p:ext uri="{BB962C8B-B14F-4D97-AF65-F5344CB8AC3E}">
        <p14:creationId xmlns:p14="http://schemas.microsoft.com/office/powerpoint/2010/main" val="1877844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3DAE0F-1C87-4013-A180-DF114156F293}"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C8246A-331C-4B91-8AFE-798E21804B0C}"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DD824E-305B-4EEB-95BF-60E4EC403442}"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04BA3D-BDFC-4E3D-BF95-818BF56DEE63}"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8D4ED-1755-40DF-9D96-CDEF0D999ABA}"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A34B2-BD72-44AD-A414-805C948F9935}"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9F6D03-5147-4E9C-99A1-E24FEE46EE5C}" type="datetime1">
              <a:rPr lang="en-US" smtClean="0"/>
              <a:t>1/31/2016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1E187-E30F-4A52-8668-D2C81FE1AE76}" type="datetime1">
              <a:rPr lang="en-US" smtClean="0"/>
              <a:t>1/31/2016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C0475-C7C9-42BC-921A-EA5D50A0DDB8}" type="datetime1">
              <a:rPr lang="en-US" smtClean="0"/>
              <a:t>1/31/2016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DB099-5CFD-460D-B9A8-5F7B0A0B0F4A}"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98369-F58C-4718-9BE9-6D2959C10536}"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FE74-EEF3-4622-B94E-BBE9E5A47389}"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Learning Objectives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a:t>
            </a:fld>
            <a:endParaRPr lang="en-US" b="1" dirty="0">
              <a:solidFill>
                <a:schemeClr val="tx1"/>
              </a:solidFill>
            </a:endParaRPr>
          </a:p>
        </p:txBody>
      </p:sp>
      <p:sp>
        <p:nvSpPr>
          <p:cNvPr id="6" name="TextBox 5"/>
          <p:cNvSpPr txBox="1"/>
          <p:nvPr/>
        </p:nvSpPr>
        <p:spPr>
          <a:xfrm>
            <a:off x="220285" y="637282"/>
            <a:ext cx="8679875" cy="4431983"/>
          </a:xfrm>
          <a:prstGeom prst="rect">
            <a:avLst/>
          </a:prstGeom>
          <a:noFill/>
        </p:spPr>
        <p:txBody>
          <a:bodyPr wrap="square" rtlCol="0">
            <a:spAutoFit/>
          </a:bodyPr>
          <a:lstStyle/>
          <a:p>
            <a:pPr>
              <a:spcBef>
                <a:spcPts val="1200"/>
              </a:spcBef>
              <a:buClr>
                <a:srgbClr val="FF0000"/>
              </a:buClr>
              <a:buSzPct val="65000"/>
              <a:tabLst>
                <a:tab pos="3140075" algn="l"/>
              </a:tabLst>
            </a:pPr>
            <a:r>
              <a:rPr lang="en-US" sz="2800" dirty="0"/>
              <a:t>By the end of this course, </a:t>
            </a:r>
            <a:r>
              <a:rPr lang="en-US" sz="2800" dirty="0" smtClean="0"/>
              <a:t>the MSPM scholars </a:t>
            </a:r>
            <a:r>
              <a:rPr lang="en-US" sz="2800" dirty="0"/>
              <a:t>will be able to:</a:t>
            </a:r>
          </a:p>
          <a:p>
            <a:pPr marL="234950" indent="-234950">
              <a:spcBef>
                <a:spcPts val="1200"/>
              </a:spcBef>
              <a:buClr>
                <a:srgbClr val="FF0000"/>
              </a:buClr>
              <a:buSzPct val="65000"/>
              <a:buFont typeface="Wingdings" pitchFamily="2" charset="2"/>
              <a:buChar char="§"/>
              <a:tabLst>
                <a:tab pos="3140075" algn="l"/>
              </a:tabLst>
            </a:pPr>
            <a:r>
              <a:rPr lang="en-US" sz="2800" dirty="0" smtClean="0"/>
              <a:t>understand basic concepts, tools and techniques as applicable to Monitoring, Evaluation and Control in Project Management</a:t>
            </a:r>
          </a:p>
          <a:p>
            <a:pPr marL="234950" indent="-234950">
              <a:spcBef>
                <a:spcPts val="1200"/>
              </a:spcBef>
              <a:buClr>
                <a:srgbClr val="FF0000"/>
              </a:buClr>
              <a:buSzPct val="65000"/>
              <a:buFont typeface="Wingdings" pitchFamily="2" charset="2"/>
              <a:buChar char="§"/>
              <a:tabLst>
                <a:tab pos="3140075" algn="l"/>
              </a:tabLst>
            </a:pPr>
            <a:r>
              <a:rPr lang="en-US" sz="2800" dirty="0" smtClean="0"/>
              <a:t>learn the PMI perspective of Monitoring</a:t>
            </a:r>
            <a:r>
              <a:rPr lang="en-US" sz="2800" dirty="0"/>
              <a:t>, Evaluation and Control </a:t>
            </a:r>
            <a:r>
              <a:rPr lang="en-US" sz="2800" dirty="0" smtClean="0"/>
              <a:t>of Projects</a:t>
            </a:r>
            <a:endParaRPr lang="en-US" sz="2800" dirty="0"/>
          </a:p>
          <a:p>
            <a:pPr marL="234950" indent="-234950">
              <a:spcBef>
                <a:spcPts val="1200"/>
              </a:spcBef>
              <a:buClr>
                <a:srgbClr val="FF0000"/>
              </a:buClr>
              <a:buSzPct val="65000"/>
              <a:buFont typeface="Wingdings" pitchFamily="2" charset="2"/>
              <a:buChar char="§"/>
              <a:tabLst>
                <a:tab pos="3140075" algn="l"/>
              </a:tabLst>
            </a:pPr>
            <a:r>
              <a:rPr lang="en-US" sz="2800" dirty="0" smtClean="0"/>
              <a:t>find the course contributing to their preparations for the PMP certification examination</a:t>
            </a:r>
          </a:p>
        </p:txBody>
      </p:sp>
    </p:spTree>
    <p:extLst>
      <p:ext uri="{BB962C8B-B14F-4D97-AF65-F5344CB8AC3E}">
        <p14:creationId xmlns:p14="http://schemas.microsoft.com/office/powerpoint/2010/main" val="770016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Reference Books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2</a:t>
            </a:fld>
            <a:endParaRPr lang="en-US" b="1"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476015274"/>
              </p:ext>
            </p:extLst>
          </p:nvPr>
        </p:nvGraphicFramePr>
        <p:xfrm>
          <a:off x="40942" y="762000"/>
          <a:ext cx="9070400" cy="4953000"/>
        </p:xfrm>
        <a:graphic>
          <a:graphicData uri="http://schemas.openxmlformats.org/drawingml/2006/table">
            <a:tbl>
              <a:tblPr firstRow="1" bandRow="1">
                <a:tableStyleId>{5940675A-B579-460E-94D1-54222C63F5DA}</a:tableStyleId>
              </a:tblPr>
              <a:tblGrid>
                <a:gridCol w="7198058"/>
                <a:gridCol w="1872342"/>
              </a:tblGrid>
              <a:tr h="457200">
                <a:tc>
                  <a:txBody>
                    <a:bodyPr/>
                    <a:lstStyle/>
                    <a:p>
                      <a:r>
                        <a:rPr lang="en-US" sz="2200" b="1" dirty="0" smtClean="0"/>
                        <a:t>Reference</a:t>
                      </a:r>
                      <a:r>
                        <a:rPr lang="en-US" sz="2200" b="1" baseline="0" dirty="0" smtClean="0"/>
                        <a:t> </a:t>
                      </a:r>
                    </a:p>
                    <a:p>
                      <a:r>
                        <a:rPr lang="en-US" sz="2200" b="0" baseline="0" dirty="0" smtClean="0"/>
                        <a:t>(</a:t>
                      </a:r>
                      <a:r>
                        <a:rPr lang="en-US" sz="2200" b="1" baseline="0" dirty="0" smtClean="0">
                          <a:solidFill>
                            <a:srgbClr val="0000CC"/>
                          </a:solidFill>
                        </a:rPr>
                        <a:t>*</a:t>
                      </a:r>
                      <a:r>
                        <a:rPr lang="en-US" sz="2200" b="0" baseline="0" dirty="0" smtClean="0"/>
                        <a:t> means compulsory reading)</a:t>
                      </a:r>
                      <a:endParaRPr lang="en-US" sz="2200" b="0" dirty="0"/>
                    </a:p>
                  </a:txBody>
                  <a:tcPr/>
                </a:tc>
                <a:tc>
                  <a:txBody>
                    <a:bodyPr/>
                    <a:lstStyle/>
                    <a:p>
                      <a:r>
                        <a:rPr lang="en-US" sz="2200" b="1" dirty="0" smtClean="0"/>
                        <a:t>To be referred  to as</a:t>
                      </a:r>
                      <a:endParaRPr lang="en-US" sz="2200" b="1" dirty="0"/>
                    </a:p>
                  </a:txBody>
                  <a:tcPr/>
                </a:tc>
              </a:tr>
              <a:tr h="4191000">
                <a:tc>
                  <a:txBody>
                    <a:bodyPr/>
                    <a:lstStyle/>
                    <a:p>
                      <a:pPr marL="234950" indent="-234950">
                        <a:spcBef>
                          <a:spcPts val="600"/>
                        </a:spcBef>
                        <a:buClr>
                          <a:srgbClr val="FF0000"/>
                        </a:buClr>
                        <a:buSzPct val="65000"/>
                        <a:buFont typeface="Wingdings" pitchFamily="2" charset="2"/>
                        <a:buChar char="§"/>
                        <a:tabLst>
                          <a:tab pos="3140075" algn="l"/>
                        </a:tabLst>
                      </a:pPr>
                      <a:r>
                        <a:rPr lang="en-US" sz="2200" b="1" dirty="0" smtClean="0">
                          <a:solidFill>
                            <a:srgbClr val="0000CC"/>
                          </a:solidFill>
                        </a:rPr>
                        <a:t>*</a:t>
                      </a:r>
                      <a:r>
                        <a:rPr lang="en-US" sz="2200" i="1" dirty="0" smtClean="0"/>
                        <a:t>PMI PMBOK</a:t>
                      </a:r>
                      <a:r>
                        <a:rPr lang="en-US" sz="2200" dirty="0" smtClean="0"/>
                        <a:t>, 5th Edition.</a:t>
                      </a:r>
                    </a:p>
                    <a:p>
                      <a:pPr marL="234950" indent="-234950">
                        <a:spcBef>
                          <a:spcPts val="600"/>
                        </a:spcBef>
                        <a:buClr>
                          <a:srgbClr val="FF0000"/>
                        </a:buClr>
                        <a:buSzPct val="65000"/>
                        <a:buFont typeface="Wingdings" pitchFamily="2" charset="2"/>
                        <a:buChar char="§"/>
                        <a:tabLst>
                          <a:tab pos="3140075" algn="l"/>
                        </a:tabLst>
                      </a:pPr>
                      <a:r>
                        <a:rPr lang="en-US" sz="2200" b="1" dirty="0" smtClean="0">
                          <a:solidFill>
                            <a:srgbClr val="0000CC"/>
                          </a:solidFill>
                        </a:rPr>
                        <a:t>*</a:t>
                      </a:r>
                      <a:r>
                        <a:rPr lang="en-US" sz="2200" dirty="0" smtClean="0"/>
                        <a:t>Rita </a:t>
                      </a:r>
                      <a:r>
                        <a:rPr lang="en-US" sz="2200" dirty="0" err="1" smtClean="0"/>
                        <a:t>Mulcahy</a:t>
                      </a:r>
                      <a:r>
                        <a:rPr lang="en-US" sz="2200" dirty="0" smtClean="0"/>
                        <a:t>, </a:t>
                      </a:r>
                      <a:r>
                        <a:rPr lang="en-US" sz="2200" i="1" dirty="0" smtClean="0"/>
                        <a:t>PMP Exam Prep</a:t>
                      </a:r>
                      <a:r>
                        <a:rPr lang="en-US" sz="2200" dirty="0" smtClean="0"/>
                        <a:t>, 8th Edition.</a:t>
                      </a:r>
                    </a:p>
                    <a:p>
                      <a:pPr marL="234950" indent="-234950">
                        <a:spcBef>
                          <a:spcPts val="600"/>
                        </a:spcBef>
                        <a:buClr>
                          <a:srgbClr val="FF0000"/>
                        </a:buClr>
                        <a:buSzPct val="65000"/>
                        <a:buFont typeface="Wingdings" pitchFamily="2" charset="2"/>
                        <a:buChar char="§"/>
                        <a:tabLst>
                          <a:tab pos="3140075" algn="l"/>
                        </a:tabLst>
                      </a:pPr>
                      <a:r>
                        <a:rPr lang="en-US" sz="2200" b="1" dirty="0" smtClean="0">
                          <a:solidFill>
                            <a:srgbClr val="0000CC"/>
                          </a:solidFill>
                        </a:rPr>
                        <a:t>*</a:t>
                      </a:r>
                      <a:r>
                        <a:rPr lang="en-US" sz="2200" i="1" dirty="0" smtClean="0"/>
                        <a:t>Step by Step</a:t>
                      </a:r>
                      <a:r>
                        <a:rPr lang="en-US" sz="2200" dirty="0" smtClean="0"/>
                        <a:t>, Microsoft Project 2010, 2010.</a:t>
                      </a:r>
                    </a:p>
                    <a:p>
                      <a:pPr marL="234950" indent="-234950">
                        <a:spcBef>
                          <a:spcPts val="600"/>
                        </a:spcBef>
                        <a:buClr>
                          <a:srgbClr val="FF0000"/>
                        </a:buClr>
                        <a:buSzPct val="65000"/>
                        <a:buFont typeface="Wingdings" pitchFamily="2" charset="2"/>
                        <a:buChar char="§"/>
                        <a:tabLst>
                          <a:tab pos="3140075" algn="l"/>
                        </a:tabLst>
                      </a:pPr>
                      <a:r>
                        <a:rPr lang="en-US" sz="2200" dirty="0" smtClean="0"/>
                        <a:t>Drury.</a:t>
                      </a:r>
                      <a:r>
                        <a:rPr lang="en-US" sz="2200" baseline="0" dirty="0" smtClean="0"/>
                        <a:t> </a:t>
                      </a:r>
                      <a:r>
                        <a:rPr lang="en-US" sz="2200" i="1" dirty="0" smtClean="0"/>
                        <a:t>Management &amp; Cost Accounting</a:t>
                      </a:r>
                      <a:r>
                        <a:rPr lang="en-US" sz="2200" dirty="0" smtClean="0"/>
                        <a:t>. Cengage, 2015.</a:t>
                      </a:r>
                    </a:p>
                    <a:p>
                      <a:pPr marL="234950" indent="-234950">
                        <a:spcBef>
                          <a:spcPts val="600"/>
                        </a:spcBef>
                        <a:buClr>
                          <a:srgbClr val="FF0000"/>
                        </a:buClr>
                        <a:buSzPct val="65000"/>
                        <a:buFont typeface="Wingdings" pitchFamily="2" charset="2"/>
                        <a:buChar char="§"/>
                        <a:tabLst>
                          <a:tab pos="3140075" algn="l"/>
                        </a:tabLst>
                      </a:pPr>
                      <a:r>
                        <a:rPr lang="en-US" sz="2200" dirty="0" smtClean="0"/>
                        <a:t>Reid &amp; Sanders. </a:t>
                      </a:r>
                      <a:r>
                        <a:rPr lang="en-US" sz="2200" i="1" dirty="0" smtClean="0"/>
                        <a:t>Operations Management.</a:t>
                      </a:r>
                      <a:r>
                        <a:rPr lang="en-US" sz="2200" dirty="0" smtClean="0"/>
                        <a:t> </a:t>
                      </a:r>
                      <a:r>
                        <a:rPr lang="en-US" sz="2200" dirty="0" err="1" smtClean="0"/>
                        <a:t>Wilay</a:t>
                      </a:r>
                      <a:r>
                        <a:rPr lang="en-US" sz="2200" dirty="0" smtClean="0"/>
                        <a:t>, 2011. </a:t>
                      </a:r>
                    </a:p>
                    <a:p>
                      <a:pPr marL="234950" indent="-234950">
                        <a:spcBef>
                          <a:spcPts val="600"/>
                        </a:spcBef>
                        <a:buClr>
                          <a:srgbClr val="FF0000"/>
                        </a:buClr>
                        <a:buSzPct val="65000"/>
                        <a:buFont typeface="Wingdings" pitchFamily="2" charset="2"/>
                        <a:buChar char="§"/>
                        <a:tabLst>
                          <a:tab pos="3140075" algn="l"/>
                        </a:tabLst>
                      </a:pPr>
                      <a:r>
                        <a:rPr lang="en-US" sz="2200" dirty="0" err="1" smtClean="0"/>
                        <a:t>Krajewski</a:t>
                      </a:r>
                      <a:r>
                        <a:rPr lang="en-US" sz="2200" dirty="0" smtClean="0"/>
                        <a:t>, </a:t>
                      </a:r>
                      <a:r>
                        <a:rPr lang="en-US" sz="2200" dirty="0" err="1" smtClean="0"/>
                        <a:t>Ritzman</a:t>
                      </a:r>
                      <a:r>
                        <a:rPr lang="en-US" sz="2200" dirty="0" smtClean="0"/>
                        <a:t> &amp; Malhotra. </a:t>
                      </a:r>
                      <a:r>
                        <a:rPr lang="en-US" sz="2200" i="1" dirty="0" smtClean="0"/>
                        <a:t>Operations Management - Process and Value Chains</a:t>
                      </a:r>
                      <a:r>
                        <a:rPr lang="en-US" sz="2200" dirty="0" smtClean="0"/>
                        <a:t>. Supplement G. Pearson, 2007.  </a:t>
                      </a:r>
                    </a:p>
                    <a:p>
                      <a:pPr marL="234950" indent="-234950">
                        <a:spcBef>
                          <a:spcPts val="600"/>
                        </a:spcBef>
                        <a:buClr>
                          <a:srgbClr val="FF0000"/>
                        </a:buClr>
                        <a:buSzPct val="65000"/>
                        <a:buFont typeface="Wingdings" pitchFamily="2" charset="2"/>
                        <a:buChar char="§"/>
                        <a:tabLst>
                          <a:tab pos="3140075" algn="l"/>
                        </a:tabLst>
                      </a:pPr>
                      <a:r>
                        <a:rPr lang="en-US" sz="2200" dirty="0" err="1" smtClean="0"/>
                        <a:t>Heizer</a:t>
                      </a:r>
                      <a:r>
                        <a:rPr lang="en-US" sz="2200" dirty="0" smtClean="0"/>
                        <a:t> &amp; Render. </a:t>
                      </a:r>
                      <a:r>
                        <a:rPr lang="en-US" sz="2200" i="1" dirty="0" smtClean="0"/>
                        <a:t>Operations Management</a:t>
                      </a:r>
                      <a:r>
                        <a:rPr lang="en-US" sz="2200" dirty="0" smtClean="0"/>
                        <a:t>. Pearson, 2014. </a:t>
                      </a:r>
                    </a:p>
                    <a:p>
                      <a:pPr marL="234950" indent="-234950">
                        <a:spcBef>
                          <a:spcPts val="600"/>
                        </a:spcBef>
                        <a:buClr>
                          <a:srgbClr val="FF0000"/>
                        </a:buClr>
                        <a:buSzPct val="65000"/>
                        <a:buFont typeface="Wingdings" pitchFamily="2" charset="2"/>
                        <a:buChar char="§"/>
                        <a:tabLst>
                          <a:tab pos="3140075" algn="l"/>
                        </a:tabLst>
                      </a:pPr>
                      <a:r>
                        <a:rPr lang="en-US" sz="2200" dirty="0" smtClean="0"/>
                        <a:t>Stevenson, </a:t>
                      </a:r>
                      <a:r>
                        <a:rPr lang="en-US" sz="2200" i="1" dirty="0" smtClean="0"/>
                        <a:t>Operations Management.</a:t>
                      </a:r>
                      <a:r>
                        <a:rPr lang="en-US" sz="2200" dirty="0" smtClean="0"/>
                        <a:t> McGraw-Hill, 2012. </a:t>
                      </a:r>
                    </a:p>
                    <a:p>
                      <a:pPr marL="234950" indent="-234950">
                        <a:spcBef>
                          <a:spcPts val="600"/>
                        </a:spcBef>
                        <a:buClr>
                          <a:srgbClr val="FF0000"/>
                        </a:buClr>
                        <a:buSzPct val="65000"/>
                        <a:buFont typeface="Wingdings" pitchFamily="2" charset="2"/>
                        <a:buChar char="§"/>
                        <a:tabLst>
                          <a:tab pos="3140075" algn="l"/>
                        </a:tabLst>
                      </a:pPr>
                      <a:r>
                        <a:rPr lang="en-US" sz="2200" b="1" dirty="0" smtClean="0">
                          <a:solidFill>
                            <a:srgbClr val="0000CC"/>
                          </a:solidFill>
                        </a:rPr>
                        <a:t>*</a:t>
                      </a:r>
                      <a:r>
                        <a:rPr lang="en-US" sz="2200" dirty="0" smtClean="0"/>
                        <a:t>Class Notes, in the form of Powerpoint presentations.</a:t>
                      </a:r>
                    </a:p>
                  </a:txBody>
                  <a:tcPr/>
                </a:tc>
                <a:tc>
                  <a:txBody>
                    <a:bodyPr/>
                    <a:lstStyle/>
                    <a:p>
                      <a:pPr marL="234950" indent="-234950">
                        <a:spcBef>
                          <a:spcPts val="600"/>
                        </a:spcBef>
                        <a:buClr>
                          <a:srgbClr val="FF0000"/>
                        </a:buClr>
                        <a:buSzPct val="65000"/>
                        <a:buFont typeface="Wingdings" pitchFamily="2" charset="2"/>
                        <a:buChar char="§"/>
                        <a:tabLst>
                          <a:tab pos="3140075" algn="l"/>
                        </a:tabLst>
                      </a:pPr>
                      <a:r>
                        <a:rPr lang="en-US" sz="2200" dirty="0" smtClean="0"/>
                        <a:t>PMBOK</a:t>
                      </a:r>
                    </a:p>
                    <a:p>
                      <a:pPr marL="234950" indent="-234950">
                        <a:spcBef>
                          <a:spcPts val="600"/>
                        </a:spcBef>
                        <a:buClr>
                          <a:srgbClr val="FF0000"/>
                        </a:buClr>
                        <a:buSzPct val="65000"/>
                        <a:buFont typeface="Wingdings" pitchFamily="2" charset="2"/>
                        <a:buChar char="§"/>
                        <a:tabLst>
                          <a:tab pos="3140075" algn="l"/>
                        </a:tabLst>
                      </a:pPr>
                      <a:r>
                        <a:rPr lang="en-US" sz="2200" dirty="0" smtClean="0"/>
                        <a:t>Rita</a:t>
                      </a:r>
                    </a:p>
                    <a:p>
                      <a:pPr marL="234950" indent="-234950">
                        <a:spcBef>
                          <a:spcPts val="600"/>
                        </a:spcBef>
                        <a:buClr>
                          <a:srgbClr val="FF0000"/>
                        </a:buClr>
                        <a:buSzPct val="65000"/>
                        <a:buFont typeface="Wingdings" pitchFamily="2" charset="2"/>
                        <a:buChar char="§"/>
                        <a:tabLst>
                          <a:tab pos="3140075" algn="l"/>
                        </a:tabLst>
                      </a:pPr>
                      <a:r>
                        <a:rPr lang="en-US" sz="2200" dirty="0" smtClean="0"/>
                        <a:t>Step by Step</a:t>
                      </a:r>
                    </a:p>
                    <a:p>
                      <a:pPr marL="234950" indent="-234950">
                        <a:spcBef>
                          <a:spcPts val="600"/>
                        </a:spcBef>
                        <a:buClr>
                          <a:srgbClr val="FF0000"/>
                        </a:buClr>
                        <a:buSzPct val="65000"/>
                        <a:buFont typeface="Wingdings" pitchFamily="2" charset="2"/>
                        <a:buChar char="§"/>
                        <a:tabLst>
                          <a:tab pos="3140075" algn="l"/>
                        </a:tabLst>
                      </a:pPr>
                      <a:r>
                        <a:rPr lang="en-US" sz="2200" dirty="0" smtClean="0"/>
                        <a:t>Drury</a:t>
                      </a:r>
                    </a:p>
                    <a:p>
                      <a:pPr marL="234950" indent="-234950">
                        <a:spcBef>
                          <a:spcPts val="600"/>
                        </a:spcBef>
                        <a:buClr>
                          <a:srgbClr val="FF0000"/>
                        </a:buClr>
                        <a:buSzPct val="65000"/>
                        <a:buFont typeface="Wingdings" pitchFamily="2" charset="2"/>
                        <a:buChar char="§"/>
                        <a:tabLst>
                          <a:tab pos="3140075" algn="l"/>
                        </a:tabLst>
                      </a:pPr>
                      <a:r>
                        <a:rPr lang="en-US" sz="2200" dirty="0" smtClean="0"/>
                        <a:t>Reid</a:t>
                      </a:r>
                    </a:p>
                    <a:p>
                      <a:pPr marL="234950" indent="-234950">
                        <a:spcBef>
                          <a:spcPts val="600"/>
                        </a:spcBef>
                        <a:buClr>
                          <a:srgbClr val="FF0000"/>
                        </a:buClr>
                        <a:buSzPct val="65000"/>
                        <a:buFont typeface="Wingdings" pitchFamily="2" charset="2"/>
                        <a:buChar char="§"/>
                        <a:tabLst>
                          <a:tab pos="3140075" algn="l"/>
                        </a:tabLst>
                      </a:pPr>
                      <a:r>
                        <a:rPr lang="en-US" sz="2200" dirty="0" err="1" smtClean="0"/>
                        <a:t>Krajewski</a:t>
                      </a:r>
                      <a:endParaRPr lang="en-US" sz="2200" dirty="0" smtClean="0"/>
                    </a:p>
                    <a:p>
                      <a:pPr marL="234950" indent="-234950">
                        <a:spcBef>
                          <a:spcPts val="3600"/>
                        </a:spcBef>
                        <a:buClr>
                          <a:srgbClr val="FF0000"/>
                        </a:buClr>
                        <a:buSzPct val="65000"/>
                        <a:buFont typeface="Wingdings" pitchFamily="2" charset="2"/>
                        <a:buChar char="§"/>
                        <a:tabLst>
                          <a:tab pos="3140075" algn="l"/>
                        </a:tabLst>
                      </a:pPr>
                      <a:r>
                        <a:rPr lang="en-US" sz="2200" dirty="0" err="1" smtClean="0"/>
                        <a:t>Heizer</a:t>
                      </a:r>
                      <a:endParaRPr lang="en-US" sz="2200" dirty="0" smtClean="0"/>
                    </a:p>
                    <a:p>
                      <a:pPr marL="234950" indent="-234950">
                        <a:spcBef>
                          <a:spcPts val="600"/>
                        </a:spcBef>
                        <a:buClr>
                          <a:srgbClr val="FF0000"/>
                        </a:buClr>
                        <a:buSzPct val="65000"/>
                        <a:buFont typeface="Wingdings" pitchFamily="2" charset="2"/>
                        <a:buChar char="§"/>
                        <a:tabLst>
                          <a:tab pos="3140075" algn="l"/>
                        </a:tabLst>
                      </a:pPr>
                      <a:r>
                        <a:rPr lang="en-US" sz="2200" dirty="0" smtClean="0"/>
                        <a:t>Stevenson</a:t>
                      </a:r>
                    </a:p>
                    <a:p>
                      <a:pPr marL="234950" indent="-234950">
                        <a:spcBef>
                          <a:spcPts val="600"/>
                        </a:spcBef>
                        <a:buClr>
                          <a:srgbClr val="FF0000"/>
                        </a:buClr>
                        <a:buSzPct val="65000"/>
                        <a:buFont typeface="Wingdings" pitchFamily="2" charset="2"/>
                        <a:buChar char="§"/>
                        <a:tabLst>
                          <a:tab pos="3140075" algn="l"/>
                        </a:tabLst>
                      </a:pPr>
                      <a:r>
                        <a:rPr lang="en-US" sz="2200" dirty="0" smtClean="0"/>
                        <a:t>        -</a:t>
                      </a:r>
                      <a:endParaRPr lang="en-US" sz="2200" dirty="0"/>
                    </a:p>
                  </a:txBody>
                  <a:tcPr/>
                </a:tc>
              </a:tr>
            </a:tbl>
          </a:graphicData>
        </a:graphic>
      </p:graphicFrame>
    </p:spTree>
    <p:extLst>
      <p:ext uri="{BB962C8B-B14F-4D97-AF65-F5344CB8AC3E}">
        <p14:creationId xmlns:p14="http://schemas.microsoft.com/office/powerpoint/2010/main" val="313031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089201" cy="762000"/>
          </a:xfrm>
        </p:spPr>
        <p:txBody>
          <a:bodyPr>
            <a:normAutofit/>
          </a:bodyPr>
          <a:lstStyle/>
          <a:p>
            <a:pPr algn="l"/>
            <a:r>
              <a:rPr lang="en-US" sz="2800" b="1" smtClean="0">
                <a:solidFill>
                  <a:srgbClr val="FF0000"/>
                </a:solidFill>
                <a:effectLst>
                  <a:outerShdw blurRad="38100" dist="38100" dir="2700000" algn="tl">
                    <a:srgbClr val="000000">
                      <a:alpha val="43137"/>
                    </a:srgbClr>
                  </a:outerShdw>
                </a:effectLst>
              </a:rPr>
              <a:t>Timeline </a:t>
            </a:r>
            <a:r>
              <a:rPr lang="en-US" sz="2800" b="1" dirty="0" smtClean="0">
                <a:solidFill>
                  <a:srgbClr val="FF0000"/>
                </a:solidFill>
                <a:effectLst>
                  <a:outerShdw blurRad="38100" dist="38100" dir="2700000" algn="tl">
                    <a:srgbClr val="000000">
                      <a:alpha val="43137"/>
                    </a:srgbClr>
                  </a:outerShdw>
                </a:effectLst>
              </a:rPr>
              <a:t>&amp; Syllabus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3</a:t>
            </a:fld>
            <a:endParaRPr lang="en-US" b="1" dirty="0">
              <a:solidFill>
                <a:schemeClr val="tx1"/>
              </a:solidFill>
            </a:endParaRPr>
          </a:p>
        </p:txBody>
      </p:sp>
      <p:sp>
        <p:nvSpPr>
          <p:cNvPr id="9" name="TextBox 8"/>
          <p:cNvSpPr txBox="1"/>
          <p:nvPr/>
        </p:nvSpPr>
        <p:spPr>
          <a:xfrm>
            <a:off x="40943" y="838200"/>
            <a:ext cx="8950657" cy="2554545"/>
          </a:xfrm>
          <a:prstGeom prst="rect">
            <a:avLst/>
          </a:prstGeom>
          <a:noFill/>
        </p:spPr>
        <p:txBody>
          <a:bodyPr wrap="square" rtlCol="0">
            <a:spAutoFit/>
          </a:bodyPr>
          <a:lstStyle/>
          <a:p>
            <a:pPr>
              <a:spcBef>
                <a:spcPts val="1200"/>
              </a:spcBef>
            </a:pPr>
            <a:r>
              <a:rPr lang="en-US" sz="2400" dirty="0" smtClean="0">
                <a:solidFill>
                  <a:srgbClr val="000000"/>
                </a:solidFill>
                <a:latin typeface="Calibri" panose="020F0502020204030204" pitchFamily="34" charset="0"/>
              </a:rPr>
              <a:t>Notes:</a:t>
            </a:r>
          </a:p>
          <a:p>
            <a:pPr marL="457200" indent="-457200">
              <a:spcBef>
                <a:spcPts val="1200"/>
              </a:spcBef>
              <a:buFont typeface="+mj-lt"/>
              <a:buAutoNum type="arabicPeriod"/>
            </a:pPr>
            <a:r>
              <a:rPr lang="en-US" sz="2400" dirty="0" smtClean="0">
                <a:solidFill>
                  <a:srgbClr val="000000"/>
                </a:solidFill>
                <a:latin typeface="Calibri" panose="020F0502020204030204" pitchFamily="34" charset="0"/>
              </a:rPr>
              <a:t>Each </a:t>
            </a:r>
            <a:r>
              <a:rPr lang="en-US" sz="2400" dirty="0">
                <a:solidFill>
                  <a:srgbClr val="000000"/>
                </a:solidFill>
                <a:latin typeface="Calibri" panose="020F0502020204030204" pitchFamily="34" charset="0"/>
              </a:rPr>
              <a:t>session will be </a:t>
            </a:r>
            <a:r>
              <a:rPr lang="en-US" sz="2400" dirty="0" smtClean="0">
                <a:solidFill>
                  <a:srgbClr val="000000"/>
                </a:solidFill>
                <a:latin typeface="Calibri" panose="020F0502020204030204" pitchFamily="34" charset="0"/>
              </a:rPr>
              <a:t>of three </a:t>
            </a:r>
            <a:r>
              <a:rPr lang="en-US" sz="2400" dirty="0">
                <a:solidFill>
                  <a:srgbClr val="000000"/>
                </a:solidFill>
                <a:latin typeface="Calibri" panose="020F0502020204030204" pitchFamily="34" charset="0"/>
              </a:rPr>
              <a:t>hours </a:t>
            </a:r>
          </a:p>
          <a:p>
            <a:pPr marL="457200" indent="-457200">
              <a:spcBef>
                <a:spcPts val="1200"/>
              </a:spcBef>
              <a:buFont typeface="+mj-lt"/>
              <a:buAutoNum type="arabicPeriod"/>
            </a:pPr>
            <a:r>
              <a:rPr lang="en-US" sz="2400" dirty="0" smtClean="0">
                <a:solidFill>
                  <a:srgbClr val="000000"/>
                </a:solidFill>
                <a:latin typeface="Calibri" panose="020F0502020204030204" pitchFamily="34" charset="0"/>
              </a:rPr>
              <a:t>Section </a:t>
            </a:r>
            <a:r>
              <a:rPr lang="en-US" sz="2400" dirty="0">
                <a:solidFill>
                  <a:srgbClr val="000000"/>
                </a:solidFill>
                <a:latin typeface="Calibri" panose="020F0502020204030204" pitchFamily="34" charset="0"/>
              </a:rPr>
              <a:t>A: Fridays 1800-2100 </a:t>
            </a:r>
            <a:r>
              <a:rPr lang="en-US" sz="2400" dirty="0" smtClean="0">
                <a:solidFill>
                  <a:srgbClr val="000000"/>
                </a:solidFill>
                <a:latin typeface="Calibri" panose="020F0502020204030204" pitchFamily="34" charset="0"/>
              </a:rPr>
              <a:t>hrs</a:t>
            </a:r>
          </a:p>
          <a:p>
            <a:pPr marL="457200">
              <a:spcBef>
                <a:spcPts val="1200"/>
              </a:spcBef>
            </a:pPr>
            <a:r>
              <a:rPr lang="en-US" sz="2400" dirty="0" smtClean="0">
                <a:solidFill>
                  <a:srgbClr val="000000"/>
                </a:solidFill>
                <a:latin typeface="Calibri" panose="020F0502020204030204" pitchFamily="34" charset="0"/>
              </a:rPr>
              <a:t>Section </a:t>
            </a:r>
            <a:r>
              <a:rPr lang="en-US" sz="2400" dirty="0">
                <a:solidFill>
                  <a:srgbClr val="000000"/>
                </a:solidFill>
                <a:latin typeface="Calibri" panose="020F0502020204030204" pitchFamily="34" charset="0"/>
              </a:rPr>
              <a:t>B: Saturdays 1000-1300 </a:t>
            </a:r>
            <a:r>
              <a:rPr lang="en-US" sz="2400" dirty="0" smtClean="0">
                <a:solidFill>
                  <a:srgbClr val="000000"/>
                </a:solidFill>
                <a:latin typeface="Calibri" panose="020F0502020204030204" pitchFamily="34" charset="0"/>
              </a:rPr>
              <a:t>hrs</a:t>
            </a:r>
          </a:p>
          <a:p>
            <a:pPr marL="457200">
              <a:spcBef>
                <a:spcPts val="1200"/>
              </a:spcBef>
            </a:pPr>
            <a:r>
              <a:rPr lang="en-US" sz="2400" dirty="0" smtClean="0">
                <a:solidFill>
                  <a:srgbClr val="000000"/>
                </a:solidFill>
                <a:latin typeface="Calibri" panose="020F0502020204030204" pitchFamily="34" charset="0"/>
              </a:rPr>
              <a:t>Section </a:t>
            </a:r>
            <a:r>
              <a:rPr lang="en-US" sz="2400" dirty="0">
                <a:solidFill>
                  <a:srgbClr val="000000"/>
                </a:solidFill>
                <a:latin typeface="Calibri" panose="020F0502020204030204" pitchFamily="34" charset="0"/>
              </a:rPr>
              <a:t>C: Saturdays </a:t>
            </a:r>
            <a:r>
              <a:rPr lang="en-US" sz="2400" dirty="0" smtClean="0">
                <a:solidFill>
                  <a:srgbClr val="000000"/>
                </a:solidFill>
                <a:latin typeface="Calibri" panose="020F0502020204030204" pitchFamily="34" charset="0"/>
              </a:rPr>
              <a:t>1400-1700 </a:t>
            </a:r>
            <a:r>
              <a:rPr lang="en-US" sz="2400" dirty="0" err="1" smtClean="0">
                <a:solidFill>
                  <a:srgbClr val="000000"/>
                </a:solidFill>
                <a:latin typeface="Calibri" panose="020F0502020204030204" pitchFamily="34" charset="0"/>
              </a:rPr>
              <a:t>hrs</a:t>
            </a:r>
            <a:endParaRPr lang="en-US" sz="2400" dirty="0"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3507049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Assessment</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4</a:t>
            </a:fld>
            <a:endParaRPr lang="en-US" b="1" dirty="0">
              <a:solidFill>
                <a:schemeClr val="tx1"/>
              </a:solidFill>
            </a:endParaRPr>
          </a:p>
        </p:txBody>
      </p:sp>
      <p:sp>
        <p:nvSpPr>
          <p:cNvPr id="6" name="TextBox 5"/>
          <p:cNvSpPr txBox="1"/>
          <p:nvPr/>
        </p:nvSpPr>
        <p:spPr>
          <a:xfrm>
            <a:off x="113605" y="561082"/>
            <a:ext cx="8923715" cy="2554545"/>
          </a:xfrm>
          <a:prstGeom prst="rect">
            <a:avLst/>
          </a:prstGeom>
          <a:noFill/>
        </p:spPr>
        <p:txBody>
          <a:bodyPr wrap="square" rtlCol="0">
            <a:spAutoFit/>
          </a:bodyPr>
          <a:lstStyle/>
          <a:p>
            <a:pPr marL="234950" indent="-234950">
              <a:spcBef>
                <a:spcPts val="800"/>
              </a:spcBef>
              <a:buClr>
                <a:srgbClr val="FF0000"/>
              </a:buClr>
              <a:buSzPct val="65000"/>
              <a:buFont typeface="Wingdings" pitchFamily="2" charset="2"/>
              <a:buChar char="§"/>
            </a:pPr>
            <a:r>
              <a:rPr lang="en-US" sz="2800" dirty="0" smtClean="0"/>
              <a:t>Final Exam:		40 marks</a:t>
            </a:r>
          </a:p>
          <a:p>
            <a:pPr marL="234950" indent="-234950">
              <a:spcBef>
                <a:spcPts val="800"/>
              </a:spcBef>
              <a:buClr>
                <a:srgbClr val="FF0000"/>
              </a:buClr>
              <a:buSzPct val="65000"/>
              <a:buFont typeface="Wingdings" pitchFamily="2" charset="2"/>
              <a:buChar char="§"/>
            </a:pPr>
            <a:r>
              <a:rPr lang="en-US" sz="2800" dirty="0" smtClean="0"/>
              <a:t>Mid-Term Exam:		30 marks</a:t>
            </a:r>
          </a:p>
          <a:p>
            <a:pPr marL="234950" indent="-234950">
              <a:spcBef>
                <a:spcPts val="800"/>
              </a:spcBef>
              <a:buClr>
                <a:srgbClr val="FF0000"/>
              </a:buClr>
              <a:buSzPct val="65000"/>
              <a:buFont typeface="Wingdings" pitchFamily="2" charset="2"/>
              <a:buChar char="§"/>
            </a:pPr>
            <a:r>
              <a:rPr lang="en-US" sz="2800" dirty="0" smtClean="0"/>
              <a:t>Quizzes:			15 marks</a:t>
            </a:r>
          </a:p>
          <a:p>
            <a:pPr marL="234950" indent="-234950">
              <a:spcBef>
                <a:spcPts val="800"/>
              </a:spcBef>
              <a:buClr>
                <a:srgbClr val="FF0000"/>
              </a:buClr>
              <a:buSzPct val="65000"/>
              <a:buFont typeface="Wingdings" pitchFamily="2" charset="2"/>
              <a:buChar char="§"/>
            </a:pPr>
            <a:r>
              <a:rPr lang="en-US" sz="2800" u="sng" dirty="0" smtClean="0"/>
              <a:t>Assignments:		15 marks</a:t>
            </a:r>
          </a:p>
          <a:p>
            <a:pPr marL="234950">
              <a:buClr>
                <a:srgbClr val="FF0000"/>
              </a:buClr>
              <a:buSzPct val="65000"/>
            </a:pPr>
            <a:r>
              <a:rPr lang="en-US" sz="2800" dirty="0" smtClean="0"/>
              <a:t>Total:			100 marks</a:t>
            </a:r>
            <a:endParaRPr lang="en-US" sz="2800" dirty="0"/>
          </a:p>
        </p:txBody>
      </p:sp>
    </p:spTree>
    <p:extLst>
      <p:ext uri="{BB962C8B-B14F-4D97-AF65-F5344CB8AC3E}">
        <p14:creationId xmlns:p14="http://schemas.microsoft.com/office/powerpoint/2010/main" val="1247658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General Points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5</a:t>
            </a:fld>
            <a:endParaRPr lang="en-US" b="1" dirty="0">
              <a:solidFill>
                <a:schemeClr val="tx1"/>
              </a:solidFill>
            </a:endParaRPr>
          </a:p>
        </p:txBody>
      </p:sp>
      <p:sp>
        <p:nvSpPr>
          <p:cNvPr id="6" name="TextBox 5"/>
          <p:cNvSpPr txBox="1"/>
          <p:nvPr/>
        </p:nvSpPr>
        <p:spPr>
          <a:xfrm>
            <a:off x="113605" y="561082"/>
            <a:ext cx="8923715" cy="3190617"/>
          </a:xfrm>
          <a:prstGeom prst="rect">
            <a:avLst/>
          </a:prstGeom>
          <a:noFill/>
        </p:spPr>
        <p:txBody>
          <a:bodyPr wrap="square" rtlCol="0">
            <a:spAutoFit/>
          </a:bodyPr>
          <a:lstStyle/>
          <a:p>
            <a:pPr marL="234950" indent="-234950">
              <a:spcBef>
                <a:spcPts val="800"/>
              </a:spcBef>
              <a:buClr>
                <a:srgbClr val="FF0000"/>
              </a:buClr>
              <a:buSzPct val="65000"/>
              <a:buFont typeface="Wingdings" pitchFamily="2" charset="2"/>
              <a:buChar char="§"/>
            </a:pPr>
            <a:r>
              <a:rPr lang="en-US" sz="2800" dirty="0" smtClean="0"/>
              <a:t>Course Schedule</a:t>
            </a:r>
          </a:p>
          <a:p>
            <a:pPr marL="234950" indent="-234950">
              <a:spcBef>
                <a:spcPts val="800"/>
              </a:spcBef>
              <a:buClr>
                <a:srgbClr val="FF0000"/>
              </a:buClr>
              <a:buSzPct val="65000"/>
              <a:buFont typeface="Wingdings" pitchFamily="2" charset="2"/>
              <a:buChar char="§"/>
            </a:pPr>
            <a:r>
              <a:rPr lang="en-US" sz="2800" dirty="0" smtClean="0"/>
              <a:t>Conduct in Class</a:t>
            </a:r>
          </a:p>
          <a:p>
            <a:pPr marL="234950" indent="-234950">
              <a:spcBef>
                <a:spcPts val="800"/>
              </a:spcBef>
              <a:buClr>
                <a:srgbClr val="FF0000"/>
              </a:buClr>
              <a:buSzPct val="65000"/>
              <a:buFont typeface="Wingdings" pitchFamily="2" charset="2"/>
              <a:buChar char="§"/>
            </a:pPr>
            <a:r>
              <a:rPr lang="en-US" sz="2800" dirty="0" smtClean="0"/>
              <a:t>Attendance</a:t>
            </a:r>
          </a:p>
          <a:p>
            <a:pPr marL="234950" indent="-234950">
              <a:spcBef>
                <a:spcPts val="800"/>
              </a:spcBef>
              <a:buClr>
                <a:srgbClr val="FF0000"/>
              </a:buClr>
              <a:buSzPct val="65000"/>
              <a:buFont typeface="Wingdings" pitchFamily="2" charset="2"/>
              <a:buChar char="§"/>
            </a:pPr>
            <a:r>
              <a:rPr lang="en-US" sz="2800" dirty="0" smtClean="0"/>
              <a:t>Retake</a:t>
            </a:r>
          </a:p>
          <a:p>
            <a:pPr marL="234950" indent="-234950">
              <a:spcBef>
                <a:spcPts val="800"/>
              </a:spcBef>
              <a:buClr>
                <a:srgbClr val="FF0000"/>
              </a:buClr>
              <a:buSzPct val="65000"/>
              <a:buFont typeface="Wingdings" pitchFamily="2" charset="2"/>
              <a:buChar char="§"/>
            </a:pPr>
            <a:r>
              <a:rPr lang="en-US" sz="2800" dirty="0" smtClean="0"/>
              <a:t>Fair Means</a:t>
            </a:r>
          </a:p>
          <a:p>
            <a:pPr marL="234950" indent="-234950">
              <a:spcBef>
                <a:spcPts val="800"/>
              </a:spcBef>
              <a:buClr>
                <a:srgbClr val="FF0000"/>
              </a:buClr>
              <a:buSzPct val="65000"/>
              <a:buFont typeface="Wingdings" pitchFamily="2" charset="2"/>
              <a:buChar char="§"/>
            </a:pPr>
            <a:r>
              <a:rPr lang="en-US" sz="2800" dirty="0" smtClean="0"/>
              <a:t>Grace Marks</a:t>
            </a:r>
            <a:endParaRPr lang="en-US" sz="2800" dirty="0"/>
          </a:p>
        </p:txBody>
      </p:sp>
    </p:spTree>
    <p:extLst>
      <p:ext uri="{BB962C8B-B14F-4D97-AF65-F5344CB8AC3E}">
        <p14:creationId xmlns:p14="http://schemas.microsoft.com/office/powerpoint/2010/main" val="3709991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University’s Policy on Class Attendance</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6</a:t>
            </a:fld>
            <a:endParaRPr lang="en-US" b="1" dirty="0">
              <a:solidFill>
                <a:schemeClr val="tx1"/>
              </a:solidFill>
            </a:endParaRPr>
          </a:p>
        </p:txBody>
      </p:sp>
      <p:sp>
        <p:nvSpPr>
          <p:cNvPr id="6" name="TextBox 5"/>
          <p:cNvSpPr txBox="1"/>
          <p:nvPr/>
        </p:nvSpPr>
        <p:spPr>
          <a:xfrm>
            <a:off x="113605" y="561082"/>
            <a:ext cx="8923715" cy="6309420"/>
          </a:xfrm>
          <a:prstGeom prst="rect">
            <a:avLst/>
          </a:prstGeom>
          <a:noFill/>
        </p:spPr>
        <p:txBody>
          <a:bodyPr wrap="square" rtlCol="0">
            <a:spAutoFit/>
          </a:bodyPr>
          <a:lstStyle/>
          <a:p>
            <a:pPr marL="0" marR="0" lvl="1" algn="just">
              <a:spcBef>
                <a:spcPts val="1200"/>
              </a:spcBef>
              <a:spcAft>
                <a:spcPts val="0"/>
              </a:spcAft>
              <a:buSzPts val="1400"/>
            </a:pPr>
            <a:r>
              <a:rPr lang="en-US" sz="2400" b="1" dirty="0" smtClean="0">
                <a:solidFill>
                  <a:srgbClr val="000000"/>
                </a:solidFill>
                <a:ea typeface="Times New Roman" panose="02020603050405020304" pitchFamily="18" charset="0"/>
                <a:cs typeface="Times New Roman" panose="02020603050405020304" pitchFamily="18" charset="0"/>
              </a:rPr>
              <a:t>2.18	Class Attendance</a:t>
            </a:r>
          </a:p>
          <a:p>
            <a:pPr marL="0" marR="0" lvl="1" algn="just">
              <a:spcBef>
                <a:spcPts val="1200"/>
              </a:spcBef>
              <a:spcAft>
                <a:spcPts val="0"/>
              </a:spcAft>
              <a:buSzPts val="1400"/>
            </a:pPr>
            <a:r>
              <a:rPr lang="en-US" sz="2400" b="1" dirty="0" smtClean="0">
                <a:solidFill>
                  <a:srgbClr val="000000"/>
                </a:solidFill>
                <a:ea typeface="Calibri" panose="020F0502020204030204" pitchFamily="34" charset="0"/>
                <a:cs typeface="Times New Roman" panose="02020603050405020304" pitchFamily="18" charset="0"/>
              </a:rPr>
              <a:t>2.28.1	</a:t>
            </a:r>
            <a:r>
              <a:rPr lang="en-US" sz="2400" dirty="0" smtClean="0">
                <a:ea typeface="Calibri" panose="020F0502020204030204" pitchFamily="34" charset="0"/>
                <a:cs typeface="Times New Roman" panose="02020603050405020304" pitchFamily="18" charset="0"/>
              </a:rPr>
              <a:t>It </a:t>
            </a:r>
            <a:r>
              <a:rPr lang="en-US" sz="2400" dirty="0">
                <a:ea typeface="Calibri" panose="020F0502020204030204" pitchFamily="34" charset="0"/>
                <a:cs typeface="Times New Roman" panose="02020603050405020304" pitchFamily="18" charset="0"/>
              </a:rPr>
              <a:t>shall be mandatory for students to attend at least 75% of the Total Contact Hours in a Subject/Course of Study failing which they will not be allowed to sit in the final examination.  The 25% relaxation in attendance is to cater for unforeseen situations like sickness, bereavement in the family, law and order situation, untoward incident etc.  On no account, any shortfall in attendance shall be condoned.  Attendance once marked shall not be changed. </a:t>
            </a:r>
            <a:endParaRPr lang="en-US" sz="2400" dirty="0" smtClean="0">
              <a:ea typeface="Calibri" panose="020F0502020204030204" pitchFamily="34" charset="0"/>
              <a:cs typeface="Times New Roman" panose="02020603050405020304" pitchFamily="18" charset="0"/>
            </a:endParaRPr>
          </a:p>
          <a:p>
            <a:pPr marL="0" marR="0" lvl="1" algn="just">
              <a:spcBef>
                <a:spcPts val="1200"/>
              </a:spcBef>
              <a:spcAft>
                <a:spcPts val="0"/>
              </a:spcAft>
              <a:buSzPts val="1400"/>
            </a:pPr>
            <a:r>
              <a:rPr lang="en-US" sz="2400" b="1" dirty="0">
                <a:solidFill>
                  <a:srgbClr val="000000"/>
                </a:solidFill>
                <a:ea typeface="Calibri" panose="020F0502020204030204" pitchFamily="34" charset="0"/>
                <a:cs typeface="Times New Roman" panose="02020603050405020304" pitchFamily="18" charset="0"/>
              </a:rPr>
              <a:t>2.28.1	</a:t>
            </a:r>
            <a:r>
              <a:rPr lang="en-US" sz="2400" dirty="0" smtClean="0">
                <a:ea typeface="Calibri" panose="020F0502020204030204" pitchFamily="34" charset="0"/>
                <a:cs typeface="Times New Roman" panose="02020603050405020304" pitchFamily="18" charset="0"/>
              </a:rPr>
              <a:t>Where </a:t>
            </a:r>
            <a:r>
              <a:rPr lang="en-US" sz="2400" dirty="0">
                <a:ea typeface="Calibri" panose="020F0502020204030204" pitchFamily="34" charset="0"/>
                <a:cs typeface="Times New Roman" panose="02020603050405020304" pitchFamily="18" charset="0"/>
              </a:rPr>
              <a:t>class attendance clashes with a sports event or any other extra-curricular activity, prior approval of the BUHQ shall be sought for participation in the sports event or the extra-curricular activity.  If BUHQ approves such a participation, tutorials shall be arranged to make up for the loss of academic activity.  Only after the tutorials for the missed classes have been held that attendance for the missed classes shall be marked and credited to the student’s attendance record.</a:t>
            </a:r>
            <a:endParaRPr lang="en-US" sz="2400" u="none" strike="noStrike"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7484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University’s Policy on Retakes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7</a:t>
            </a:fld>
            <a:endParaRPr lang="en-US" b="1" dirty="0">
              <a:solidFill>
                <a:schemeClr val="tx1"/>
              </a:solidFill>
            </a:endParaRPr>
          </a:p>
        </p:txBody>
      </p:sp>
      <p:sp>
        <p:nvSpPr>
          <p:cNvPr id="6" name="TextBox 5"/>
          <p:cNvSpPr txBox="1"/>
          <p:nvPr/>
        </p:nvSpPr>
        <p:spPr>
          <a:xfrm>
            <a:off x="113605" y="561082"/>
            <a:ext cx="8923715" cy="2462213"/>
          </a:xfrm>
          <a:prstGeom prst="rect">
            <a:avLst/>
          </a:prstGeom>
          <a:noFill/>
        </p:spPr>
        <p:txBody>
          <a:bodyPr wrap="square" rtlCol="0">
            <a:spAutoFit/>
          </a:bodyPr>
          <a:lstStyle/>
          <a:p>
            <a:pPr marL="0" marR="0" lvl="1" algn="just">
              <a:lnSpc>
                <a:spcPct val="150000"/>
              </a:lnSpc>
              <a:spcBef>
                <a:spcPts val="1200"/>
              </a:spcBef>
              <a:spcAft>
                <a:spcPts val="0"/>
              </a:spcAft>
              <a:buSzPts val="1400"/>
            </a:pPr>
            <a:r>
              <a:rPr lang="en-US" sz="2400" b="1" dirty="0" smtClean="0">
                <a:solidFill>
                  <a:srgbClr val="000000"/>
                </a:solidFill>
                <a:ea typeface="Times New Roman" panose="02020603050405020304" pitchFamily="18" charset="0"/>
                <a:cs typeface="Times New Roman" panose="02020603050405020304" pitchFamily="18" charset="0"/>
              </a:rPr>
              <a:t>6.9	Retakes</a:t>
            </a:r>
          </a:p>
          <a:p>
            <a:pPr marL="0" marR="0" lvl="1" algn="just">
              <a:lnSpc>
                <a:spcPct val="150000"/>
              </a:lnSpc>
              <a:spcBef>
                <a:spcPts val="1200"/>
              </a:spcBef>
              <a:spcAft>
                <a:spcPts val="0"/>
              </a:spcAft>
              <a:buSzPts val="1400"/>
            </a:pPr>
            <a:r>
              <a:rPr lang="en-US" sz="2400" b="1" dirty="0" smtClean="0">
                <a:solidFill>
                  <a:srgbClr val="000000"/>
                </a:solidFill>
                <a:ea typeface="Calibri" panose="020F0502020204030204" pitchFamily="34" charset="0"/>
                <a:cs typeface="Times New Roman" panose="02020603050405020304" pitchFamily="18" charset="0"/>
              </a:rPr>
              <a:t>6.9.1	</a:t>
            </a:r>
            <a:r>
              <a:rPr lang="en-US" sz="2400" dirty="0"/>
              <a:t>Retakes shall be allowed to students only in situations of self-</a:t>
            </a:r>
            <a:r>
              <a:rPr lang="en-US" sz="2400" dirty="0" err="1"/>
              <a:t>hospitalisation</a:t>
            </a:r>
            <a:r>
              <a:rPr lang="en-US" sz="2400" dirty="0"/>
              <a:t> </a:t>
            </a:r>
            <a:r>
              <a:rPr lang="en-US" sz="2400" dirty="0" smtClean="0"/>
              <a:t>or a </a:t>
            </a:r>
            <a:r>
              <a:rPr lang="en-US" sz="2400" dirty="0"/>
              <a:t>bereavement in the immediate family (parents, siblings, spouse </a:t>
            </a:r>
            <a:r>
              <a:rPr lang="en-US" sz="2400" dirty="0" smtClean="0"/>
              <a:t>or children</a:t>
            </a:r>
            <a:r>
              <a:rPr lang="en-US" sz="2400" dirty="0"/>
              <a:t>). </a:t>
            </a:r>
            <a:endParaRPr lang="en-US" sz="2400" u="none" strike="noStrike"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74754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4030</TotalTime>
  <Words>286</Words>
  <Application>Microsoft Office PowerPoint</Application>
  <PresentationFormat>On-screen Show (4:3)</PresentationFormat>
  <Paragraphs>74</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Times New Roman</vt:lpstr>
      <vt:lpstr>Wingdings</vt:lpstr>
      <vt:lpstr>Office Theme</vt:lpstr>
      <vt:lpstr> Learning Objectives</vt:lpstr>
      <vt:lpstr> Reference Books</vt:lpstr>
      <vt:lpstr>Timeline &amp; Syllabus</vt:lpstr>
      <vt:lpstr> Assessment</vt:lpstr>
      <vt:lpstr> General Points</vt:lpstr>
      <vt:lpstr> University’s Policy on Class Attendance</vt:lpstr>
      <vt:lpstr> University’s Policy on Retakes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490</cp:revision>
  <dcterms:created xsi:type="dcterms:W3CDTF">2006-08-16T00:00:00Z</dcterms:created>
  <dcterms:modified xsi:type="dcterms:W3CDTF">2016-01-31T07:35:45Z</dcterms:modified>
</cp:coreProperties>
</file>